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3" r:id="rId3"/>
    <p:sldId id="261" r:id="rId4"/>
    <p:sldId id="257" r:id="rId5"/>
    <p:sldId id="258" r:id="rId6"/>
    <p:sldId id="267" r:id="rId7"/>
    <p:sldId id="262" r:id="rId8"/>
    <p:sldId id="259" r:id="rId9"/>
    <p:sldId id="260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0E60C-D19C-DD40-8477-C3D56A0FD482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2F4D3-709A-BC45-9642-26B207A97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2F4D3-709A-BC45-9642-26B207A973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3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2F4D3-709A-BC45-9642-26B207A9733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0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7/8/13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bgmanagement.com/pdf/2310/2310OBG_Updat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5527" y="2714288"/>
            <a:ext cx="3551672" cy="2406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Differential Diagnosis of Pelvic </a:t>
            </a:r>
            <a:r>
              <a:rPr lang="en-US" dirty="0" smtClean="0"/>
              <a:t>Floor pain in </a:t>
            </a:r>
            <a:r>
              <a:rPr lang="en-US" dirty="0" smtClean="0"/>
              <a:t>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2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Biofeedback </a:t>
            </a:r>
            <a:r>
              <a:rPr lang="en-US" sz="2400" dirty="0">
                <a:latin typeface="Times New Roman"/>
                <a:cs typeface="Times New Roman"/>
              </a:rPr>
              <a:t>A biofeedback specialist uses monitoring equipment that provides feedback — visual cues, sound or verbal guidance — to the patient about body functions that usually aren't under conscious control. Biofeedback can help improve pelvic floor muscle coordination and rectal and bladder sensation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Myofascial release (transvaginal maneuvers)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Global massage (general)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937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Alternate Treatment/Referal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Cambria"/>
                <a:cs typeface="Cambria"/>
              </a:rPr>
              <a:t>Medical treatment: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Various medical therapies may be helpful for pelvic floor tension myalgia, including estrogen, pain relievers, nerve pain medications, antidepressants, numbing agents or Botox injections.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latin typeface="Cambria"/>
                <a:cs typeface="Cambria"/>
              </a:rPr>
              <a:t>Surgery: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Many different surgical procedures, including minimally invasive techniques, can be used.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latin typeface="Cambria"/>
                <a:cs typeface="Cambria"/>
              </a:rPr>
              <a:t>Acupuncture: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This may relieve muscle pain, but more research is needed to determine whether it specifically helps with pelvic floor problems.</a:t>
            </a:r>
          </a:p>
        </p:txBody>
      </p:sp>
    </p:spTree>
    <p:extLst>
      <p:ext uri="{BB962C8B-B14F-4D97-AF65-F5344CB8AC3E}">
        <p14:creationId xmlns:p14="http://schemas.microsoft.com/office/powerpoint/2010/main" val="315299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Barbosa, A., Marini, G. I., Piculo, F., Rudge, C., Calderon, I., &amp; Rudge, M. (2013). Prevalence of urinary incontinence and pelvic floor muscle dysfunction in primiparae two years after cesarean section: cross-sectional study. </a:t>
            </a:r>
            <a:r>
              <a:rPr lang="en-US" sz="1600" i="1" dirty="0">
                <a:latin typeface="Times New Roman"/>
                <a:cs typeface="Times New Roman"/>
              </a:rPr>
              <a:t>Sao Paulo Medical Journal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i="1" dirty="0">
                <a:latin typeface="Times New Roman"/>
                <a:cs typeface="Times New Roman"/>
              </a:rPr>
              <a:t>131</a:t>
            </a:r>
            <a:r>
              <a:rPr lang="en-US" sz="1600" dirty="0">
                <a:latin typeface="Times New Roman"/>
                <a:cs typeface="Times New Roman"/>
              </a:rPr>
              <a:t>(2), 95-9.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Giggins</a:t>
            </a:r>
            <a:r>
              <a:rPr lang="en-US" sz="1600" dirty="0">
                <a:latin typeface="Times New Roman"/>
                <a:cs typeface="Times New Roman"/>
              </a:rPr>
              <a:t>, O., Persson, U., &amp; Caulfield, B. (2013). Biofeedback in rehabilitation. </a:t>
            </a:r>
            <a:r>
              <a:rPr lang="en-US" sz="1600" i="1" dirty="0">
                <a:latin typeface="Times New Roman"/>
                <a:cs typeface="Times New Roman"/>
              </a:rPr>
              <a:t>Journal of NeuroEngineering and Rehabilitation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i="1" dirty="0">
                <a:latin typeface="Times New Roman"/>
                <a:cs typeface="Times New Roman"/>
              </a:rPr>
              <a:t>10</a:t>
            </a:r>
            <a:r>
              <a:rPr lang="en-US" sz="1600" dirty="0">
                <a:latin typeface="Times New Roman"/>
                <a:cs typeface="Times New Roman"/>
              </a:rPr>
              <a:t>(60), 1-11.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Goodman</a:t>
            </a:r>
            <a:r>
              <a:rPr lang="en-US" sz="1600" dirty="0">
                <a:latin typeface="Times New Roman"/>
                <a:cs typeface="Times New Roman"/>
              </a:rPr>
              <a:t>, C., &amp; Snyder, T. (2007). </a:t>
            </a:r>
            <a:r>
              <a:rPr lang="en-US" sz="1600" i="1" dirty="0">
                <a:latin typeface="Times New Roman"/>
                <a:cs typeface="Times New Roman"/>
              </a:rPr>
              <a:t>Differential diagnosis for physical therapists</a:t>
            </a:r>
            <a:r>
              <a:rPr lang="en-US" sz="1600" dirty="0">
                <a:latin typeface="Times New Roman"/>
                <a:cs typeface="Times New Roman"/>
              </a:rPr>
              <a:t>. (4 ed., pp. 3-912). St. Louis, Missouri: Saunders Elsevier.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Kawasaki</a:t>
            </a:r>
            <a:r>
              <a:rPr lang="en-US" sz="1600" dirty="0">
                <a:latin typeface="Times New Roman"/>
                <a:cs typeface="Times New Roman"/>
              </a:rPr>
              <a:t>, A., &amp; Amundsen, C. L. (2011). We need to expand the differential diagnosis for chronic pelvic pain to include pelvic myofascial pain. </a:t>
            </a:r>
            <a:r>
              <a:rPr lang="en-US" sz="1600" i="1" dirty="0">
                <a:latin typeface="Times New Roman"/>
                <a:cs typeface="Times New Roman"/>
              </a:rPr>
              <a:t>OBG Management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i="1" dirty="0">
                <a:latin typeface="Times New Roman"/>
                <a:cs typeface="Times New Roman"/>
              </a:rPr>
              <a:t>23</a:t>
            </a:r>
            <a:r>
              <a:rPr lang="en-US" sz="1600" dirty="0">
                <a:latin typeface="Times New Roman"/>
                <a:cs typeface="Times New Roman"/>
              </a:rPr>
              <a:t>(10), 17-28. Retrieved from </a:t>
            </a:r>
            <a:r>
              <a:rPr lang="en-US" sz="1600" dirty="0">
                <a:latin typeface="Times New Roman"/>
                <a:cs typeface="Times New Roman"/>
                <a:hlinkClick r:id="rId3"/>
              </a:rPr>
              <a:t>http://www.obgmanagement.com/pdf/2310/</a:t>
            </a:r>
            <a:r>
              <a:rPr lang="en-US" sz="1600" dirty="0" smtClean="0">
                <a:latin typeface="Times New Roman"/>
                <a:cs typeface="Times New Roman"/>
                <a:hlinkClick r:id="rId3"/>
              </a:rPr>
              <a:t>2310OBG_Update.pdf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>
                <a:latin typeface="Times New Roman"/>
                <a:cs typeface="Times New Roman"/>
              </a:rPr>
              <a:t>Memon, H., &amp; Handa, V. (2013). Vaginal childbirth and pelvic floor disorders. </a:t>
            </a:r>
            <a:r>
              <a:rPr lang="en-US" sz="1600" i="1" dirty="0">
                <a:latin typeface="Times New Roman"/>
                <a:cs typeface="Times New Roman"/>
              </a:rPr>
              <a:t>Women's Health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i="1" dirty="0">
                <a:latin typeface="Times New Roman"/>
                <a:cs typeface="Times New Roman"/>
              </a:rPr>
              <a:t>9</a:t>
            </a:r>
            <a:r>
              <a:rPr lang="en-US" sz="1600" dirty="0">
                <a:latin typeface="Times New Roman"/>
                <a:cs typeface="Times New Roman"/>
              </a:rPr>
              <a:t>(3), 265-277.</a:t>
            </a:r>
          </a:p>
        </p:txBody>
      </p:sp>
    </p:spTree>
    <p:extLst>
      <p:ext uri="{BB962C8B-B14F-4D97-AF65-F5344CB8AC3E}">
        <p14:creationId xmlns:p14="http://schemas.microsoft.com/office/powerpoint/2010/main" val="1017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AKA Pelvic Diaphragm</a:t>
            </a:r>
          </a:p>
          <a:p>
            <a:r>
              <a:rPr lang="en-US" dirty="0" smtClean="0"/>
              <a:t>Coccygeus Muscle</a:t>
            </a:r>
          </a:p>
          <a:p>
            <a:r>
              <a:rPr lang="en-US" dirty="0" smtClean="0"/>
              <a:t>Levator ani – pubcoccygeus, puborectalis, illeococcygeus</a:t>
            </a:r>
          </a:p>
          <a:p>
            <a:r>
              <a:rPr lang="en-US" dirty="0" smtClean="0"/>
              <a:t>Pubococcygeus: can be damaged during parturition</a:t>
            </a:r>
            <a:endParaRPr lang="en-US" dirty="0"/>
          </a:p>
          <a:p>
            <a:r>
              <a:rPr lang="en-US" dirty="0" smtClean="0"/>
              <a:t>Puborectalis: muscular sling envelops inferior rectum, vagina (uterus) &amp; bladder (urethra)</a:t>
            </a:r>
          </a:p>
          <a:p>
            <a:r>
              <a:rPr lang="en-US" dirty="0" smtClean="0"/>
              <a:t>Illeococcygeus: often underdeveloped/less significant role </a:t>
            </a:r>
          </a:p>
          <a:p>
            <a:r>
              <a:rPr lang="en-US" dirty="0"/>
              <a:t>Weight gain during pregnancy increased the subsequent risk of pelvic floor muscle dysfunction, and elective cesarean section did not prevent urinary </a:t>
            </a:r>
            <a:r>
              <a:rPr lang="en-US" dirty="0" smtClean="0"/>
              <a:t>incontinence (</a:t>
            </a:r>
            <a:r>
              <a:rPr lang="en-US" dirty="0"/>
              <a:t>B</a:t>
            </a:r>
            <a:r>
              <a:rPr lang="en-US" dirty="0" smtClean="0"/>
              <a:t>arbosa et al, 2013).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9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170664"/>
            <a:ext cx="8153400" cy="4369876"/>
          </a:xfrm>
        </p:spPr>
        <p:txBody>
          <a:bodyPr/>
          <a:lstStyle/>
          <a:p>
            <a:r>
              <a:rPr lang="en-US" dirty="0" smtClean="0"/>
              <a:t>Pt Hx: 1</a:t>
            </a:r>
            <a:r>
              <a:rPr lang="en-US" baseline="30000" dirty="0" smtClean="0"/>
              <a:t>st</a:t>
            </a:r>
            <a:r>
              <a:rPr lang="en-US" dirty="0" smtClean="0"/>
              <a:t> report of sxs, aggravating/easing factors</a:t>
            </a:r>
          </a:p>
          <a:p>
            <a:r>
              <a:rPr lang="en-US" dirty="0" smtClean="0"/>
              <a:t>VAS: severity</a:t>
            </a:r>
          </a:p>
          <a:p>
            <a:r>
              <a:rPr lang="en-US" dirty="0" smtClean="0"/>
              <a:t>Bowel/Bladder</a:t>
            </a:r>
          </a:p>
          <a:p>
            <a:r>
              <a:rPr lang="en-US" dirty="0" smtClean="0"/>
              <a:t>Sexual Function</a:t>
            </a:r>
          </a:p>
          <a:p>
            <a:r>
              <a:rPr lang="en-US" dirty="0" smtClean="0"/>
              <a:t>Prolapse</a:t>
            </a:r>
          </a:p>
          <a:p>
            <a:r>
              <a:rPr lang="en-US" dirty="0" smtClean="0"/>
              <a:t>ADLs</a:t>
            </a:r>
          </a:p>
          <a:p>
            <a:r>
              <a:rPr lang="en-US" dirty="0" smtClean="0"/>
              <a:t>Obstetric/Gynecological </a:t>
            </a:r>
          </a:p>
          <a:p>
            <a:r>
              <a:rPr lang="en-US" dirty="0" smtClean="0"/>
              <a:t>Diet</a:t>
            </a:r>
          </a:p>
          <a:p>
            <a:r>
              <a:rPr lang="en-US" dirty="0" smtClean="0"/>
              <a:t>Medical Hx/Meds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7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&amp;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Muscle spasm</a:t>
            </a:r>
          </a:p>
          <a:p>
            <a:r>
              <a:rPr lang="en-US" dirty="0" smtClean="0"/>
              <a:t>Muscle Pain: dull/sharp, constant/intermittent, mild/moderate/severe</a:t>
            </a:r>
          </a:p>
          <a:p>
            <a:r>
              <a:rPr lang="en-US" dirty="0" smtClean="0"/>
              <a:t>Pain radiating to lower back, buttocks, thighs</a:t>
            </a:r>
          </a:p>
          <a:p>
            <a:r>
              <a:rPr lang="en-US" dirty="0" smtClean="0"/>
              <a:t>Pain around connective tissue and ligaments</a:t>
            </a:r>
          </a:p>
          <a:p>
            <a:r>
              <a:rPr lang="en-US" dirty="0" smtClean="0"/>
              <a:t>Pain with pelvic floor muscle contraction</a:t>
            </a:r>
          </a:p>
          <a:p>
            <a:r>
              <a:rPr lang="en-US" dirty="0" smtClean="0"/>
              <a:t>Reproductive, urinary, musculoskeletal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1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SIJ pain</a:t>
            </a:r>
          </a:p>
          <a:p>
            <a:r>
              <a:rPr lang="en-US" dirty="0" smtClean="0"/>
              <a:t>Bladder Distention-urinary urgency/incontinence</a:t>
            </a:r>
          </a:p>
          <a:p>
            <a:r>
              <a:rPr lang="en-US" dirty="0" smtClean="0"/>
              <a:t>Pubic Symphysis dysfunction</a:t>
            </a:r>
          </a:p>
          <a:p>
            <a:r>
              <a:rPr lang="en-US" dirty="0" smtClean="0"/>
              <a:t>LBP</a:t>
            </a:r>
          </a:p>
          <a:p>
            <a:r>
              <a:rPr lang="en-US" dirty="0" smtClean="0"/>
              <a:t>Somato-visceral referred pain</a:t>
            </a:r>
          </a:p>
          <a:p>
            <a:r>
              <a:rPr lang="en-US" dirty="0" smtClean="0"/>
              <a:t>Digestive, reproductive, urinary systems</a:t>
            </a:r>
          </a:p>
          <a:p>
            <a:r>
              <a:rPr lang="en-US" dirty="0" smtClean="0"/>
              <a:t>Neurogenic causes (nerve irritation)</a:t>
            </a:r>
          </a:p>
          <a:p>
            <a:r>
              <a:rPr lang="en-US" dirty="0" smtClean="0"/>
              <a:t>Appendicitis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8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149" y="1027664"/>
            <a:ext cx="744008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Differential Diagnosis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 cancer</a:t>
            </a:r>
          </a:p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Crohn’s Disease</a:t>
            </a:r>
          </a:p>
          <a:p>
            <a:r>
              <a:rPr lang="en-US" dirty="0" smtClean="0"/>
              <a:t>Diverticulitis</a:t>
            </a:r>
          </a:p>
          <a:p>
            <a:r>
              <a:rPr lang="en-US" dirty="0" smtClean="0"/>
              <a:t>IBS</a:t>
            </a:r>
          </a:p>
          <a:p>
            <a:r>
              <a:rPr lang="en-US" dirty="0" smtClean="0"/>
              <a:t>Fibromyalgia</a:t>
            </a:r>
          </a:p>
          <a:p>
            <a:r>
              <a:rPr lang="en-US" dirty="0" smtClean="0"/>
              <a:t>UTI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6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170664"/>
            <a:ext cx="8153400" cy="4497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Pelvic Floor Pain/Dysfunction can be caused by or lead to…</a:t>
            </a:r>
          </a:p>
          <a:p>
            <a:r>
              <a:rPr lang="en-US" dirty="0" smtClean="0"/>
              <a:t>Incontinence (Stress-Urinary/Fecal)</a:t>
            </a:r>
          </a:p>
          <a:p>
            <a:r>
              <a:rPr lang="en-US" dirty="0" smtClean="0"/>
              <a:t>Somatic Pain in the Lower Quadrants</a:t>
            </a:r>
          </a:p>
          <a:p>
            <a:r>
              <a:rPr lang="en-US" dirty="0" smtClean="0"/>
              <a:t>Puborectalis muscle spasm</a:t>
            </a:r>
            <a:endParaRPr lang="en-US" dirty="0"/>
          </a:p>
          <a:p>
            <a:r>
              <a:rPr lang="en-US" dirty="0" smtClean="0"/>
              <a:t>Obstructed Defecation</a:t>
            </a:r>
          </a:p>
          <a:p>
            <a:r>
              <a:rPr lang="en-US" dirty="0" smtClean="0"/>
              <a:t>Myalgia </a:t>
            </a:r>
          </a:p>
          <a:p>
            <a:r>
              <a:rPr lang="en-US" dirty="0" smtClean="0"/>
              <a:t>Vaginismus, </a:t>
            </a:r>
            <a:r>
              <a:rPr lang="en-US" dirty="0"/>
              <a:t>V</a:t>
            </a:r>
            <a:r>
              <a:rPr lang="en-US" dirty="0" smtClean="0"/>
              <a:t>ulvodynia</a:t>
            </a:r>
          </a:p>
          <a:p>
            <a:r>
              <a:rPr lang="en-US" dirty="0" smtClean="0"/>
              <a:t>Pelvic Organ Prolapse</a:t>
            </a:r>
          </a:p>
        </p:txBody>
      </p:sp>
    </p:spTree>
    <p:extLst>
      <p:ext uri="{BB962C8B-B14F-4D97-AF65-F5344CB8AC3E}">
        <p14:creationId xmlns:p14="http://schemas.microsoft.com/office/powerpoint/2010/main" val="278460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&amp;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Pelvic Floor contraction technique</a:t>
            </a:r>
          </a:p>
          <a:p>
            <a:r>
              <a:rPr lang="en-US" dirty="0" smtClean="0"/>
              <a:t>Bladder Diary/Fluid Volume</a:t>
            </a:r>
          </a:p>
          <a:p>
            <a:r>
              <a:rPr lang="en-US" dirty="0" smtClean="0"/>
              <a:t>Ultrasound</a:t>
            </a:r>
          </a:p>
          <a:p>
            <a:r>
              <a:rPr lang="en-US" dirty="0" smtClean="0"/>
              <a:t>Manometry</a:t>
            </a:r>
          </a:p>
          <a:p>
            <a:r>
              <a:rPr lang="en-US" dirty="0" smtClean="0"/>
              <a:t>Questionnaires</a:t>
            </a:r>
          </a:p>
          <a:p>
            <a:r>
              <a:rPr lang="en-US" dirty="0" smtClean="0"/>
              <a:t>Paper Towel test (urinary incontinence)</a:t>
            </a:r>
          </a:p>
          <a:p>
            <a:r>
              <a:rPr lang="en-US" dirty="0" smtClean="0"/>
              <a:t>Bristol Stool Chart (Fecal incontinence)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6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Pelvic Floor muscle strengthening &amp; relaxation</a:t>
            </a:r>
          </a:p>
          <a:p>
            <a:r>
              <a:rPr lang="en-US" dirty="0" smtClean="0"/>
              <a:t>Kegels: Elevator metaphor contraction (slowly reach max contraction then slowly release the contraction, quick flick, sustained 10s contraction followed by 5s pause.</a:t>
            </a:r>
          </a:p>
          <a:p>
            <a:r>
              <a:rPr lang="en-US" dirty="0" smtClean="0"/>
              <a:t>Spinal stability &amp; strengthening exercise: LTR, lunges, squats, UE PNF </a:t>
            </a:r>
          </a:p>
          <a:p>
            <a:r>
              <a:rPr lang="en-US" dirty="0" smtClean="0"/>
              <a:t>Diaphragmatic breathing: controlled expansion of abdomen on inhalation, draw in umbilicus on exhale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13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982</TotalTime>
  <Words>723</Words>
  <Application>Microsoft Macintosh PowerPoint</Application>
  <PresentationFormat>On-screen Show (4:3)</PresentationFormat>
  <Paragraphs>86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Differential Diagnosis of Pelvic Floor pain in Pregnancy</vt:lpstr>
      <vt:lpstr>Anatomy</vt:lpstr>
      <vt:lpstr>Subjective Questions</vt:lpstr>
      <vt:lpstr>Signs &amp; Symptoms</vt:lpstr>
      <vt:lpstr>Differential Diagnosis</vt:lpstr>
      <vt:lpstr>Differential Diagnosis Continued</vt:lpstr>
      <vt:lpstr>Associated Impairments</vt:lpstr>
      <vt:lpstr>Tests &amp; Measures</vt:lpstr>
      <vt:lpstr>Interventions</vt:lpstr>
      <vt:lpstr>Interventions Continued</vt:lpstr>
      <vt:lpstr>Alternate Treatment/Referal</vt:lpstr>
      <vt:lpstr>References</vt:lpstr>
    </vt:vector>
  </TitlesOfParts>
  <Company>ATSU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Diagnosis of Pelvic Floor pain in pregnancy</dc:title>
  <dc:creator>Christopher Austin</dc:creator>
  <cp:lastModifiedBy>Derek Bunker</cp:lastModifiedBy>
  <cp:revision>23</cp:revision>
  <dcterms:created xsi:type="dcterms:W3CDTF">2013-06-25T20:02:18Z</dcterms:created>
  <dcterms:modified xsi:type="dcterms:W3CDTF">2013-07-08T12:55:32Z</dcterms:modified>
</cp:coreProperties>
</file>